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22"/>
  </p:notesMasterIdLst>
  <p:sldIdLst>
    <p:sldId id="257" r:id="rId3"/>
    <p:sldId id="258" r:id="rId4"/>
    <p:sldId id="339" r:id="rId5"/>
    <p:sldId id="341" r:id="rId6"/>
    <p:sldId id="343" r:id="rId7"/>
    <p:sldId id="342" r:id="rId8"/>
    <p:sldId id="329" r:id="rId9"/>
    <p:sldId id="335" r:id="rId10"/>
    <p:sldId id="336" r:id="rId11"/>
    <p:sldId id="328" r:id="rId12"/>
    <p:sldId id="330" r:id="rId13"/>
    <p:sldId id="331" r:id="rId14"/>
    <p:sldId id="332" r:id="rId15"/>
    <p:sldId id="333" r:id="rId16"/>
    <p:sldId id="334" r:id="rId17"/>
    <p:sldId id="337" r:id="rId18"/>
    <p:sldId id="338" r:id="rId19"/>
    <p:sldId id="344" r:id="rId20"/>
    <p:sldId id="345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FFFF00"/>
    <a:srgbClr val="35B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9606" autoAdjust="0"/>
  </p:normalViewPr>
  <p:slideViewPr>
    <p:cSldViewPr>
      <p:cViewPr varScale="1">
        <p:scale>
          <a:sx n="70" d="100"/>
          <a:sy n="70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FEE8B-A424-430C-B832-DE2CE85D72CA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04755-F9BC-4CDA-9C8F-4B164C319D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FA1-D8AD-45F1-8714-8A2522966365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485305" y="332658"/>
            <a:ext cx="820149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941169"/>
            <a:ext cx="432048" cy="42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5956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C162-54C8-4BB0-9C6B-AE88FBD196A9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2471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3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65BD-2588-4F56-9E14-32327AE04841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1925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20" b="0" i="0">
                <a:solidFill>
                  <a:srgbClr val="10278F"/>
                </a:solidFill>
                <a:latin typeface="Tahoma"/>
                <a:cs typeface="Tahoma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1"/>
            <a:ext cx="397764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E538A-CF88-4457-95A3-597AC2F549C4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89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827088" y="3213100"/>
            <a:ext cx="77771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1110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4716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42696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414"/>
            <a:ext cx="4038600" cy="5329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4"/>
            <a:ext cx="4038600" cy="5329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4074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110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781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13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latinLnBrk="0">
              <a:defRPr/>
            </a:lvl1pPr>
            <a:lvl2pPr latinLnBrk="0">
              <a:defRPr/>
            </a:lvl2pPr>
            <a:lvl3pPr latinLnBrk="0">
              <a:defRPr/>
            </a:lvl3pPr>
            <a:lvl4pPr latinLnBrk="0">
              <a:defRPr/>
            </a:lvl4pPr>
            <a:lvl5pPr latinLnBrk="0"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32325-B186-44DE-A536-E153A611E622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05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987572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912297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0728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6" y="260351"/>
            <a:ext cx="2058988" cy="6337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1"/>
            <a:ext cx="6029325" cy="6337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720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7" indent="0" algn="ctr">
              <a:buNone/>
              <a:defRPr sz="1500"/>
            </a:lvl2pPr>
            <a:lvl3pPr marL="685773" indent="0" algn="ctr">
              <a:buNone/>
              <a:defRPr sz="1350"/>
            </a:lvl3pPr>
            <a:lvl4pPr marL="1028659" indent="0" algn="ctr">
              <a:buNone/>
              <a:defRPr sz="1200"/>
            </a:lvl4pPr>
            <a:lvl5pPr marL="1371545" indent="0" algn="ctr">
              <a:buNone/>
              <a:defRPr sz="1200"/>
            </a:lvl5pPr>
            <a:lvl6pPr marL="1714432" indent="0" algn="ctr">
              <a:buNone/>
              <a:defRPr sz="1200"/>
            </a:lvl6pPr>
            <a:lvl7pPr marL="2057318" indent="0" algn="ctr">
              <a:buNone/>
              <a:defRPr sz="1200"/>
            </a:lvl7pPr>
            <a:lvl8pPr marL="2400204" indent="0" algn="ctr">
              <a:buNone/>
              <a:defRPr sz="1200"/>
            </a:lvl8pPr>
            <a:lvl9pPr marL="274309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20F1F258-9322-4693-A0E0-F1EC2F0187DA}" type="datetime1">
              <a:rPr lang="ko-KR" altLang="en-US" smtClean="0"/>
              <a:t>2017-03-08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0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96FFCEE6-A8B9-4E87-81E3-67B1867F1C23}" type="slidenum">
              <a:rPr kumimoji="0" lang="ko-KR" altLang="en-US" smtClean="0"/>
              <a:pPr/>
              <a:t>‹#›</a:t>
            </a:fld>
            <a:endParaRPr kumimoji="0" lang="ko-KR" altLang="en-US"/>
          </a:p>
        </p:txBody>
      </p:sp>
    </p:spTree>
    <p:extLst>
      <p:ext uri="{BB962C8B-B14F-4D97-AF65-F5344CB8AC3E}">
        <p14:creationId xmlns:p14="http://schemas.microsoft.com/office/powerpoint/2010/main" val="90586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A8FA-359C-4392-9643-05A5726F6F74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29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C91-2952-4DC0-A672-B411813FE6D5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6222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2" indent="0">
              <a:buNone/>
              <a:defRPr sz="1800" b="1"/>
            </a:lvl3pPr>
            <a:lvl4pPr marL="1371573" indent="0">
              <a:buNone/>
              <a:defRPr sz="1600" b="1"/>
            </a:lvl4pPr>
            <a:lvl5pPr marL="1828764" indent="0">
              <a:buNone/>
              <a:defRPr sz="1600" b="1"/>
            </a:lvl5pPr>
            <a:lvl6pPr marL="2285955" indent="0">
              <a:buNone/>
              <a:defRPr sz="1600" b="1"/>
            </a:lvl6pPr>
            <a:lvl7pPr marL="2743146" indent="0">
              <a:buNone/>
              <a:defRPr sz="1600" b="1"/>
            </a:lvl7pPr>
            <a:lvl8pPr marL="3200336" indent="0">
              <a:buNone/>
              <a:defRPr sz="1600" b="1"/>
            </a:lvl8pPr>
            <a:lvl9pPr marL="365752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2" indent="0">
              <a:buNone/>
              <a:defRPr sz="1800" b="1"/>
            </a:lvl3pPr>
            <a:lvl4pPr marL="1371573" indent="0">
              <a:buNone/>
              <a:defRPr sz="1600" b="1"/>
            </a:lvl4pPr>
            <a:lvl5pPr marL="1828764" indent="0">
              <a:buNone/>
              <a:defRPr sz="1600" b="1"/>
            </a:lvl5pPr>
            <a:lvl6pPr marL="2285955" indent="0">
              <a:buNone/>
              <a:defRPr sz="1600" b="1"/>
            </a:lvl6pPr>
            <a:lvl7pPr marL="2743146" indent="0">
              <a:buNone/>
              <a:defRPr sz="1600" b="1"/>
            </a:lvl7pPr>
            <a:lvl8pPr marL="3200336" indent="0">
              <a:buNone/>
              <a:defRPr sz="1600" b="1"/>
            </a:lvl8pPr>
            <a:lvl9pPr marL="365752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10FD-9FE1-4AB9-9FFB-200E0DDC5897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853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33B-0FFF-4597-9485-E0F8433AC673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80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6C6B-FBE7-4DE4-9C9D-FC73AE92317F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7805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4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1" indent="0">
              <a:buNone/>
              <a:defRPr sz="1200"/>
            </a:lvl2pPr>
            <a:lvl3pPr marL="914382" indent="0">
              <a:buNone/>
              <a:defRPr sz="1000"/>
            </a:lvl3pPr>
            <a:lvl4pPr marL="1371573" indent="0">
              <a:buNone/>
              <a:defRPr sz="900"/>
            </a:lvl4pPr>
            <a:lvl5pPr marL="1828764" indent="0">
              <a:buNone/>
              <a:defRPr sz="900"/>
            </a:lvl5pPr>
            <a:lvl6pPr marL="2285955" indent="0">
              <a:buNone/>
              <a:defRPr sz="900"/>
            </a:lvl6pPr>
            <a:lvl7pPr marL="2743146" indent="0">
              <a:buNone/>
              <a:defRPr sz="900"/>
            </a:lvl7pPr>
            <a:lvl8pPr marL="3200336" indent="0">
              <a:buNone/>
              <a:defRPr sz="900"/>
            </a:lvl8pPr>
            <a:lvl9pPr marL="3657526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46F2-6623-4275-BB3F-4FF933F7A63F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800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1" indent="0">
              <a:buNone/>
              <a:defRPr sz="2800"/>
            </a:lvl2pPr>
            <a:lvl3pPr marL="914382" indent="0">
              <a:buNone/>
              <a:defRPr sz="2400"/>
            </a:lvl3pPr>
            <a:lvl4pPr marL="1371573" indent="0">
              <a:buNone/>
              <a:defRPr sz="2000"/>
            </a:lvl4pPr>
            <a:lvl5pPr marL="1828764" indent="0">
              <a:buNone/>
              <a:defRPr sz="2000"/>
            </a:lvl5pPr>
            <a:lvl6pPr marL="2285955" indent="0">
              <a:buNone/>
              <a:defRPr sz="2000"/>
            </a:lvl6pPr>
            <a:lvl7pPr marL="2743146" indent="0">
              <a:buNone/>
              <a:defRPr sz="2000"/>
            </a:lvl7pPr>
            <a:lvl8pPr marL="3200336" indent="0">
              <a:buNone/>
              <a:defRPr sz="2000"/>
            </a:lvl8pPr>
            <a:lvl9pPr marL="3657526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1" indent="0">
              <a:buNone/>
              <a:defRPr sz="1200"/>
            </a:lvl2pPr>
            <a:lvl3pPr marL="914382" indent="0">
              <a:buNone/>
              <a:defRPr sz="1000"/>
            </a:lvl3pPr>
            <a:lvl4pPr marL="1371573" indent="0">
              <a:buNone/>
              <a:defRPr sz="900"/>
            </a:lvl4pPr>
            <a:lvl5pPr marL="1828764" indent="0">
              <a:buNone/>
              <a:defRPr sz="900"/>
            </a:lvl5pPr>
            <a:lvl6pPr marL="2285955" indent="0">
              <a:buNone/>
              <a:defRPr sz="900"/>
            </a:lvl6pPr>
            <a:lvl7pPr marL="2743146" indent="0">
              <a:buNone/>
              <a:defRPr sz="900"/>
            </a:lvl7pPr>
            <a:lvl8pPr marL="3200336" indent="0">
              <a:buNone/>
              <a:defRPr sz="900"/>
            </a:lvl8pPr>
            <a:lvl9pPr marL="3657526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7E58-D2EE-40DA-9C92-ED726FCCFDBC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5202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908724"/>
            <a:ext cx="8229600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3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C6623-9801-44E2-8962-24D16AF8433E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3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611561" y="836712"/>
            <a:ext cx="7992888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 userDrawn="1"/>
        </p:nvSpPr>
        <p:spPr>
          <a:xfrm>
            <a:off x="7884368" y="33265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aseline="0" dirty="0" smtClean="0"/>
              <a:t>ASTU</a:t>
            </a:r>
            <a:endParaRPr lang="ko-KR" altLang="en-US" dirty="0"/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52320" y="260649"/>
            <a:ext cx="432048" cy="42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342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82" rtl="0" eaLnBrk="1" latinLnBrk="1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3" indent="-342893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6" indent="-285744" algn="l" defTabSz="914382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7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8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9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0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1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2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2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3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4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5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1"/>
            <a:ext cx="822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4"/>
            <a:ext cx="822960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68314" y="981075"/>
            <a:ext cx="69119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746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굴림" charset="-127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000">
          <a:solidFill>
            <a:schemeClr val="tx1"/>
          </a:solidFill>
          <a:latin typeface="+mn-lt"/>
          <a:ea typeface="+mn-ea"/>
          <a:cs typeface="굴림" charset="-127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800">
          <a:solidFill>
            <a:schemeClr val="tx1"/>
          </a:solidFill>
          <a:latin typeface="+mn-lt"/>
          <a:ea typeface="+mn-ea"/>
          <a:cs typeface="굴림" charset="-127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400">
          <a:solidFill>
            <a:schemeClr val="tx1"/>
          </a:solidFill>
          <a:latin typeface="+mn-lt"/>
          <a:ea typeface="+mn-ea"/>
          <a:cs typeface="굴림" charset="-127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  <a:cs typeface="굴림" charset="-127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  <a:cs typeface="굴림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06680" cy="2520280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CSE </a:t>
            </a: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1102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Fundamentals of Programming</a:t>
            </a:r>
            <a:r>
              <a:rPr lang="en-US" altLang="ko-KR" sz="4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br>
              <a:rPr lang="en-US" altLang="ko-KR" sz="4400" b="1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4400" b="1" dirty="0" smtClean="0"/>
              <a:t/>
            </a:r>
            <a:br>
              <a:rPr lang="en-US" altLang="ko-KR" sz="4400" b="1" dirty="0" smtClean="0"/>
            </a:br>
            <a:r>
              <a:rPr lang="en-US" altLang="ko-KR" dirty="0" smtClean="0"/>
              <a:t>Lecture #4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937319" y="2995464"/>
            <a:ext cx="6906767" cy="333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Spring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2017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 defTabSz="1015980">
              <a:spcBef>
                <a:spcPct val="20000"/>
              </a:spcBef>
              <a:defRPr/>
            </a:pPr>
            <a:r>
              <a:rPr lang="en-US" altLang="ko-KR" dirty="0">
                <a:solidFill>
                  <a:schemeClr val="tx1">
                    <a:tint val="75000"/>
                  </a:schemeClr>
                </a:solidFill>
              </a:rPr>
              <a:t>Computer Science &amp; Engineering Program</a:t>
            </a:r>
          </a:p>
          <a:p>
            <a:pPr lvl="0" algn="ctr" defTabSz="1015980">
              <a:spcBef>
                <a:spcPct val="20000"/>
              </a:spcBef>
              <a:defRPr/>
            </a:pPr>
            <a:r>
              <a:rPr lang="en-US" altLang="ko-KR" dirty="0">
                <a:solidFill>
                  <a:schemeClr val="tx1">
                    <a:tint val="75000"/>
                  </a:schemeClr>
                </a:solidFill>
              </a:rPr>
              <a:t> School of Electrical Engineering &amp; Computing</a:t>
            </a:r>
          </a:p>
          <a:p>
            <a:pPr lvl="0" algn="ctr" defTabSz="1015980">
              <a:spcBef>
                <a:spcPct val="20000"/>
              </a:spcBef>
              <a:defRPr/>
            </a:pPr>
            <a:r>
              <a:rPr lang="en-US" altLang="ko-KR" dirty="0">
                <a:solidFill>
                  <a:schemeClr val="tx1">
                    <a:tint val="75000"/>
                  </a:schemeClr>
                </a:solidFill>
              </a:rPr>
              <a:t>Adama Science &amp; Technology University</a:t>
            </a:r>
            <a:endParaRPr lang="ko-KR" altLang="en-US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 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/>
              <a:t>cout, write a C++ program that displays your name on one line, your </a:t>
            </a:r>
            <a:r>
              <a:rPr lang="en-US" dirty="0" smtClean="0"/>
              <a:t>id number on </a:t>
            </a:r>
            <a:r>
              <a:rPr lang="en-US" dirty="0"/>
              <a:t>a second line, and your </a:t>
            </a:r>
            <a:r>
              <a:rPr lang="en-US" dirty="0" smtClean="0"/>
              <a:t>city</a:t>
            </a:r>
            <a:r>
              <a:rPr lang="en-US" dirty="0"/>
              <a:t>, </a:t>
            </a:r>
            <a:r>
              <a:rPr lang="en-US" dirty="0" smtClean="0"/>
              <a:t>region, and phone number </a:t>
            </a:r>
            <a:r>
              <a:rPr lang="en-US" dirty="0"/>
              <a:t>on a third </a:t>
            </a:r>
            <a:r>
              <a:rPr lang="en-US" dirty="0" smtClean="0"/>
              <a:t>line</a:t>
            </a:r>
          </a:p>
          <a:p>
            <a:r>
              <a:rPr lang="en-US" dirty="0" smtClean="0"/>
              <a:t>Run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15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Exercise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the following correct algebraic expressions and corresponding incorrect C</a:t>
            </a:r>
            <a:r>
              <a:rPr lang="en-US" dirty="0" smtClean="0"/>
              <a:t>++ expressions</a:t>
            </a:r>
            <a:r>
              <a:rPr lang="en-US" dirty="0"/>
              <a:t>, find the errors and write </a:t>
            </a:r>
            <a:r>
              <a:rPr lang="en-US" dirty="0" smtClean="0"/>
              <a:t> corrected </a:t>
            </a:r>
            <a:r>
              <a:rPr lang="en-US" dirty="0"/>
              <a:t>C++ </a:t>
            </a:r>
            <a:r>
              <a:rPr lang="en-US" dirty="0" smtClean="0"/>
              <a:t>expressions</a:t>
            </a:r>
            <a:r>
              <a:rPr lang="en-US" dirty="0"/>
              <a:t> </a:t>
            </a:r>
            <a:r>
              <a:rPr lang="en-US" dirty="0" smtClean="0"/>
              <a:t>in one </a:t>
            </a:r>
            <a:r>
              <a:rPr lang="en-US" dirty="0"/>
              <a:t>C</a:t>
            </a:r>
            <a:r>
              <a:rPr lang="en-US" dirty="0" smtClean="0"/>
              <a:t>++ program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11</a:t>
            </a:fld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9101779"/>
                  </p:ext>
                </p:extLst>
              </p:nvPr>
            </p:nvGraphicFramePr>
            <p:xfrm>
              <a:off x="971600" y="3645024"/>
              <a:ext cx="6696744" cy="28803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7751"/>
                    <a:gridCol w="3848993"/>
                  </a:tblGrid>
                  <a:tr h="39550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Algebra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C++ Expression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9550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(2)(3)+(4)(5)</a:t>
                          </a:r>
                          <a:endParaRPr lang="en-US" spc="150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(2)(3)+(4)(5)</a:t>
                          </a:r>
                          <a:endParaRPr lang="en-US" spc="150" baseline="0" dirty="0"/>
                        </a:p>
                      </a:txBody>
                      <a:tcPr/>
                    </a:tc>
                  </a:tr>
                  <a:tr h="6452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pc="150" baseline="0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pc="150" baseline="0" smtClean="0">
                                        <a:latin typeface="Cambria Math"/>
                                      </a:rPr>
                                      <m:t>6+18</m:t>
                                    </m:r>
                                  </m:num>
                                  <m:den>
                                    <m:r>
                                      <a:rPr lang="en-US" b="0" i="1" spc="150" baseline="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pc="150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6+18/2</a:t>
                          </a:r>
                          <a:endParaRPr lang="en-US" spc="150" baseline="0" dirty="0"/>
                        </a:p>
                      </a:txBody>
                      <a:tcPr/>
                    </a:tc>
                  </a:tr>
                  <a:tr h="65305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pc="150" baseline="0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pc="150" baseline="0" smtClean="0">
                                        <a:latin typeface="Cambria Math"/>
                                      </a:rPr>
                                      <m:t>4.5</m:t>
                                    </m:r>
                                  </m:num>
                                  <m:den>
                                    <m:r>
                                      <a:rPr lang="en-US" b="0" i="1" spc="150" baseline="0" smtClean="0">
                                        <a:latin typeface="Cambria Math"/>
                                      </a:rPr>
                                      <m:t>12.2−3.1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pc="150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4.5/12.2-3.1</a:t>
                          </a:r>
                          <a:endParaRPr lang="en-US" spc="150" baseline="0" dirty="0"/>
                        </a:p>
                      </a:txBody>
                      <a:tcPr/>
                    </a:tc>
                  </a:tr>
                  <a:tr h="39550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4.6(3.0+14.9)</a:t>
                          </a:r>
                          <a:endParaRPr lang="en-US" spc="150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4.6(3.0+14.9)</a:t>
                          </a:r>
                          <a:endParaRPr lang="en-US" spc="150" baseline="0" dirty="0"/>
                        </a:p>
                      </a:txBody>
                      <a:tcPr/>
                    </a:tc>
                  </a:tr>
                  <a:tr h="395501">
                    <a:tc>
                      <a:txBody>
                        <a:bodyPr/>
                        <a:lstStyle/>
                        <a:p>
                          <a:pPr algn="ctr"/>
                          <a:endParaRPr lang="en-US" spc="150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pc="150" baseline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9101779"/>
                  </p:ext>
                </p:extLst>
              </p:nvPr>
            </p:nvGraphicFramePr>
            <p:xfrm>
              <a:off x="971600" y="3645024"/>
              <a:ext cx="6696744" cy="28803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7751"/>
                    <a:gridCol w="3848993"/>
                  </a:tblGrid>
                  <a:tr h="39550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Algebra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C++ Expression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9550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(2)(3)+(4)(5)</a:t>
                          </a:r>
                          <a:endParaRPr lang="en-US" spc="150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(2)(3)+(4)(5)</a:t>
                          </a:r>
                          <a:endParaRPr lang="en-US" spc="150" baseline="0" dirty="0"/>
                        </a:p>
                      </a:txBody>
                      <a:tcPr/>
                    </a:tc>
                  </a:tr>
                  <a:tr h="64526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28571" r="-135332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6+18/2</a:t>
                          </a:r>
                          <a:endParaRPr lang="en-US" spc="150" baseline="0" dirty="0"/>
                        </a:p>
                      </a:txBody>
                      <a:tcPr/>
                    </a:tc>
                  </a:tr>
                  <a:tr h="6530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224299" r="-135332" b="-1224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4.5/12.2-3.1</a:t>
                          </a:r>
                          <a:endParaRPr lang="en-US" spc="150" baseline="0" dirty="0"/>
                        </a:p>
                      </a:txBody>
                      <a:tcPr/>
                    </a:tc>
                  </a:tr>
                  <a:tr h="39550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4.6(3.0+14.9)</a:t>
                          </a:r>
                          <a:endParaRPr lang="en-US" spc="150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pc="150" baseline="0" dirty="0" smtClean="0"/>
                            <a:t>4.6(3.0+14.9)</a:t>
                          </a:r>
                          <a:endParaRPr lang="en-US" spc="150" baseline="0" dirty="0"/>
                        </a:p>
                      </a:txBody>
                      <a:tcPr/>
                    </a:tc>
                  </a:tr>
                  <a:tr h="395501">
                    <a:tc>
                      <a:txBody>
                        <a:bodyPr/>
                        <a:lstStyle/>
                        <a:p>
                          <a:pPr algn="ctr"/>
                          <a:endParaRPr lang="en-US" spc="150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pc="150" baseline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7142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Exercise </a:t>
            </a:r>
            <a:r>
              <a:rPr lang="en-US" dirty="0" smtClean="0"/>
              <a:t>2…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 C++ program that displays the </a:t>
            </a:r>
            <a:r>
              <a:rPr lang="en-US" dirty="0" smtClean="0"/>
              <a:t>  results </a:t>
            </a:r>
            <a:r>
              <a:rPr lang="en-US" dirty="0"/>
              <a:t>of the expressions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3.0*5.0</a:t>
            </a:r>
            <a:r>
              <a:rPr lang="en-US" dirty="0"/>
              <a:t>,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7.1 * </a:t>
            </a:r>
            <a:r>
              <a:rPr lang="en-US" dirty="0"/>
              <a:t>8.3  - 2.2 </a:t>
            </a:r>
          </a:p>
          <a:p>
            <a:pPr marL="0" indent="0">
              <a:buNone/>
            </a:pPr>
            <a:r>
              <a:rPr lang="en-US" dirty="0" smtClean="0"/>
              <a:t>		3.2  </a:t>
            </a:r>
            <a:r>
              <a:rPr lang="en-US" dirty="0"/>
              <a:t>/ (6.1 * 5). </a:t>
            </a:r>
            <a:endParaRPr lang="en-US" dirty="0" smtClean="0"/>
          </a:p>
          <a:p>
            <a:r>
              <a:rPr lang="en-US" dirty="0" smtClean="0"/>
              <a:t>Calculate </a:t>
            </a:r>
            <a:r>
              <a:rPr lang="en-US" dirty="0"/>
              <a:t>the value of these expressions manually to verify </a:t>
            </a:r>
            <a:r>
              <a:rPr lang="en-US" dirty="0" smtClean="0"/>
              <a:t>that </a:t>
            </a:r>
            <a:r>
              <a:rPr lang="en-US" dirty="0"/>
              <a:t>the displayed </a:t>
            </a:r>
            <a:r>
              <a:rPr lang="en-US" dirty="0" smtClean="0"/>
              <a:t>     values </a:t>
            </a:r>
            <a:r>
              <a:rPr lang="en-US" dirty="0"/>
              <a:t>are correct.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35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Problems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Design</a:t>
                </a:r>
                <a:r>
                  <a:rPr lang="en-US" dirty="0"/>
                  <a:t>, write, compile, and run a C++ program that calculates and  displays </a:t>
                </a:r>
                <a:r>
                  <a:rPr lang="en-US" dirty="0" smtClean="0"/>
                  <a:t>the </a:t>
                </a:r>
                <a:r>
                  <a:rPr lang="en-US" dirty="0"/>
                  <a:t>area of a triangle, </a:t>
                </a:r>
                <a:r>
                  <a:rPr lang="en-US" dirty="0" smtClean="0"/>
                  <a:t>with </a:t>
                </a:r>
                <a:r>
                  <a:rPr lang="en-US" dirty="0"/>
                  <a:t>a base of 1 in and a height of 1.5 in. 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𝐴𝑟𝑒𝑎</m:t>
                    </m:r>
                    <m:r>
                      <a:rPr lang="en-US" b="0" i="1" smtClean="0">
                        <a:latin typeface="Cambria Math"/>
                      </a:rPr>
                      <m:t>=1/2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𝑏𝑎𝑠𝑒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h𝑒𝑖𝑔h𝑡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Test the program with different values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36" r="-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13</a:t>
            </a:fld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577" y="4387880"/>
            <a:ext cx="3629203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091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</a:t>
            </a:r>
            <a:r>
              <a:rPr lang="en-US" dirty="0" smtClean="0"/>
              <a:t>Problems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Design</a:t>
                </a:r>
                <a:r>
                  <a:rPr lang="en-US" dirty="0"/>
                  <a:t>, write, compile, and run a C++ program to calculate the volume of </a:t>
                </a:r>
                <a:r>
                  <a:rPr lang="en-US" dirty="0" smtClean="0"/>
                  <a:t>a </a:t>
                </a:r>
                <a:r>
                  <a:rPr lang="en-US" dirty="0"/>
                  <a:t>sphere with a radius,  r, of 2 in. </a:t>
                </a:r>
                <a:endParaRPr lang="en-US" dirty="0" smtClean="0"/>
              </a:p>
              <a:p>
                <a:r>
                  <a:rPr lang="en-US" dirty="0" smtClean="0"/>
                  <a:t>Test the program with different values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𝑣𝑜𝑙𝑢𝑚𝑒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379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r>
              <a:rPr lang="en-US" dirty="0"/>
              <a:t>, write, compile, and run a C++ program to calculate the elapsed time it </a:t>
            </a:r>
            <a:r>
              <a:rPr lang="en-US" dirty="0" smtClean="0"/>
              <a:t>takes </a:t>
            </a:r>
            <a:r>
              <a:rPr lang="en-US" dirty="0"/>
              <a:t>to make a 183.67-mile trip. This is the formula </a:t>
            </a:r>
            <a:r>
              <a:rPr lang="en-US" dirty="0" smtClean="0"/>
              <a:t>for </a:t>
            </a:r>
            <a:r>
              <a:rPr lang="en-US" dirty="0"/>
              <a:t>computing elapsed </a:t>
            </a:r>
            <a:r>
              <a:rPr lang="en-US" dirty="0" smtClean="0"/>
              <a:t>time</a:t>
            </a:r>
          </a:p>
          <a:p>
            <a:pPr marL="914382" lvl="2" indent="0">
              <a:buNone/>
            </a:pPr>
            <a:r>
              <a:rPr lang="en-US" dirty="0"/>
              <a:t>elapsed time = total distance / average speed</a:t>
            </a:r>
          </a:p>
          <a:p>
            <a:pPr marL="914382" lvl="2" indent="0">
              <a:buNone/>
            </a:pPr>
            <a:r>
              <a:rPr lang="en-US" dirty="0"/>
              <a:t>The   average speed during the trip is 58 mph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Test it with different average speeds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33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</a:t>
            </a:r>
            <a:r>
              <a:rPr lang="en-US" dirty="0"/>
              <a:t>a program that accepts the value of temperature in Fahrenheit and converts to its Celsius equivalent. (hint C=F-32*5/9) </a:t>
            </a:r>
            <a:endParaRPr lang="en-US" dirty="0" smtClean="0"/>
          </a:p>
          <a:p>
            <a:r>
              <a:rPr lang="en-US" dirty="0"/>
              <a:t>Test it with different </a:t>
            </a:r>
            <a:r>
              <a:rPr lang="en-US" dirty="0" smtClean="0"/>
              <a:t>temperatures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20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Swap </a:t>
            </a:r>
            <a:r>
              <a:rPr lang="en-US" dirty="0"/>
              <a:t>the contents of two variables using a third variable. </a:t>
            </a:r>
            <a:endParaRPr lang="en-US" dirty="0" smtClean="0"/>
          </a:p>
          <a:p>
            <a:r>
              <a:rPr lang="en-US" dirty="0"/>
              <a:t>Swap the contents of two </a:t>
            </a:r>
            <a:r>
              <a:rPr lang="en-US"/>
              <a:t>variables </a:t>
            </a:r>
            <a:r>
              <a:rPr lang="en-US" smtClean="0"/>
              <a:t>without using </a:t>
            </a:r>
            <a:r>
              <a:rPr lang="en-US" dirty="0"/>
              <a:t>a third variable. 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17</a:t>
            </a:fld>
            <a:endParaRPr lang="ko-KR" altLang="en-US"/>
          </a:p>
        </p:txBody>
      </p:sp>
      <p:pic>
        <p:nvPicPr>
          <p:cNvPr id="1026" name="Picture 2" descr="http://2.bp.blogspot.com/-F48EIu_U-ek/UZDS0derfKI/AAAAAAAAAj0/lAqWhqWJ4Cs/s1600/swap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24744"/>
            <a:ext cx="343879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8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that the cost of sending an international fax is calculated as follows: The service charge is </a:t>
            </a:r>
            <a:r>
              <a:rPr lang="en-US" dirty="0" smtClean="0"/>
              <a:t>ETB 3.00</a:t>
            </a:r>
            <a:r>
              <a:rPr lang="en-US" dirty="0"/>
              <a:t>, </a:t>
            </a:r>
            <a:r>
              <a:rPr lang="en-US" dirty="0" smtClean="0"/>
              <a:t>20 cents </a:t>
            </a:r>
            <a:r>
              <a:rPr lang="en-US" dirty="0"/>
              <a:t>per page for the first 10 pages, and </a:t>
            </a:r>
            <a:r>
              <a:rPr lang="en-US" dirty="0" smtClean="0"/>
              <a:t>10 cents </a:t>
            </a:r>
            <a:r>
              <a:rPr lang="en-US" dirty="0"/>
              <a:t>for each additional page. </a:t>
            </a:r>
            <a:r>
              <a:rPr lang="en-US" dirty="0" smtClean="0"/>
              <a:t>Write </a:t>
            </a:r>
            <a:r>
              <a:rPr lang="en-US" dirty="0"/>
              <a:t>a </a:t>
            </a:r>
            <a:r>
              <a:rPr lang="en-US" dirty="0" smtClean="0"/>
              <a:t>C++ </a:t>
            </a:r>
            <a:r>
              <a:rPr lang="en-US" dirty="0"/>
              <a:t>program that asks the user to enter the number of pages to be faxed. The program then uses the number of pages to be faxed to calculate the amount due.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62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Write </a:t>
                </a:r>
                <a:r>
                  <a:rPr lang="en-US" dirty="0"/>
                  <a:t>a program that evaluate the followings expression by accepting the necessary values from the keyboard: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400" dirty="0" smtClean="0"/>
              </a:p>
              <a:p>
                <a:pPr marL="0" indent="0" algn="ctr">
                  <a:buNone/>
                </a:pPr>
                <a:r>
                  <a:rPr lang="en-US" sz="2400" dirty="0" smtClean="0"/>
                  <a:t>Y = 5x</a:t>
                </a:r>
                <a:r>
                  <a:rPr lang="en-US" sz="2400" baseline="30000" dirty="0" smtClean="0"/>
                  <a:t>2</a:t>
                </a:r>
                <a:r>
                  <a:rPr lang="en-US" sz="2400" dirty="0" smtClean="0"/>
                  <a:t>+9x-35 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388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Basic C++ Programming Practice</a:t>
            </a:r>
          </a:p>
          <a:p>
            <a:pPr lvl="1"/>
            <a:r>
              <a:rPr lang="en-US" sz="2200" dirty="0" smtClean="0"/>
              <a:t>Finding Errors</a:t>
            </a:r>
          </a:p>
          <a:p>
            <a:pPr lvl="2"/>
            <a:r>
              <a:rPr lang="en-US" sz="1800" dirty="0" smtClean="0"/>
              <a:t>Syntax Errors</a:t>
            </a:r>
          </a:p>
          <a:p>
            <a:pPr lvl="2"/>
            <a:r>
              <a:rPr lang="en-US" sz="1800" dirty="0" smtClean="0"/>
              <a:t>Runtime Errors</a:t>
            </a:r>
            <a:endParaRPr lang="en-US" sz="1800" dirty="0"/>
          </a:p>
          <a:p>
            <a:pPr lvl="1"/>
            <a:r>
              <a:rPr lang="en-US" sz="2200" dirty="0" smtClean="0"/>
              <a:t>Heat Transfer Case Study</a:t>
            </a:r>
          </a:p>
          <a:p>
            <a:pPr lvl="1"/>
            <a:r>
              <a:rPr lang="en-US" sz="2200" dirty="0" smtClean="0"/>
              <a:t>Size of Data Types</a:t>
            </a:r>
          </a:p>
          <a:p>
            <a:pPr lvl="1"/>
            <a:r>
              <a:rPr lang="en-US" sz="2200" dirty="0" smtClean="0"/>
              <a:t>Practice Exercise 1</a:t>
            </a:r>
          </a:p>
          <a:p>
            <a:pPr lvl="1"/>
            <a:r>
              <a:rPr lang="en-US" sz="2200" dirty="0"/>
              <a:t>Practice </a:t>
            </a:r>
            <a:r>
              <a:rPr lang="en-US" sz="2200" dirty="0" smtClean="0"/>
              <a:t>Exercise 2</a:t>
            </a:r>
          </a:p>
          <a:p>
            <a:pPr lvl="1"/>
            <a:r>
              <a:rPr lang="en-US" sz="2200" dirty="0" smtClean="0"/>
              <a:t>General Problems(Maths and Physics)</a:t>
            </a:r>
          </a:p>
          <a:p>
            <a:pPr marL="457192" lvl="1" indent="0">
              <a:buNone/>
            </a:pPr>
            <a:endParaRPr lang="en-US" sz="2200" dirty="0" smtClean="0"/>
          </a:p>
          <a:p>
            <a:pPr marL="914382" lvl="2" indent="0">
              <a:buNone/>
            </a:pPr>
            <a:endParaRPr lang="en-US" sz="1800" dirty="0" smtClean="0"/>
          </a:p>
          <a:p>
            <a:endParaRPr lang="en-US" sz="2600" dirty="0"/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pPr marL="0" indent="0">
              <a:buNone/>
            </a:pPr>
            <a:endParaRPr lang="en-US" altLang="ko-KR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04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ode::Blocks shows errors using the red marker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The top most error shows up first</a:t>
            </a:r>
          </a:p>
          <a:p>
            <a:pPr lvl="1"/>
            <a:r>
              <a:rPr lang="en-US" dirty="0" smtClean="0"/>
              <a:t>See error details in the log window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84984"/>
            <a:ext cx="8181909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985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error is corrected, now it moves to the next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17" y="1916832"/>
            <a:ext cx="6908295" cy="471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54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Can’t See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can’t see the build messages, make sure the Logs is checked on View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92896"/>
            <a:ext cx="4680520" cy="4076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1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Run-time Errors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Program will break and code::blocks shows you a warning for the next build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060848"/>
            <a:ext cx="696277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7089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Study: Heat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Lecture 1 you developed simple        algorithm for the heat transfer problem</a:t>
            </a:r>
          </a:p>
          <a:p>
            <a:r>
              <a:rPr lang="en-US" dirty="0" smtClean="0"/>
              <a:t>Finish the remaining steps</a:t>
            </a:r>
          </a:p>
          <a:p>
            <a:pPr lvl="1"/>
            <a:r>
              <a:rPr lang="en-US" b="1" dirty="0" smtClean="0"/>
              <a:t>Coding</a:t>
            </a:r>
          </a:p>
          <a:p>
            <a:pPr lvl="1"/>
            <a:r>
              <a:rPr lang="en-US" b="1" dirty="0" smtClean="0"/>
              <a:t>Testing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662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Size of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unique feature of C++ is that you can see where and how values are stored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sizeof()</a:t>
            </a:r>
            <a:r>
              <a:rPr lang="en-US" dirty="0"/>
              <a:t> operator provides the number of bytes used to store values of the data type named in the parenthesis</a:t>
            </a:r>
          </a:p>
          <a:p>
            <a:pPr lvl="1"/>
            <a:r>
              <a:rPr lang="en-US" dirty="0"/>
              <a:t>Values returned by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sizeof()</a:t>
            </a:r>
            <a:r>
              <a:rPr lang="en-US" dirty="0"/>
              <a:t> are compiler dependent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643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Size of Data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9</a:t>
            </a:fld>
            <a:endParaRPr lang="ko-KR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8047737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578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01.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Arial Black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06</Template>
  <TotalTime>7799</TotalTime>
  <Words>682</Words>
  <Application>Microsoft Office PowerPoint</Application>
  <PresentationFormat>On-screen Show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lecture01.note</vt:lpstr>
      <vt:lpstr>1_기본 디자인</vt:lpstr>
      <vt:lpstr>CSE 1102  Fundamentals of Programming   Lecture #4 </vt:lpstr>
      <vt:lpstr>PowerPoint Presentation</vt:lpstr>
      <vt:lpstr>Syntax Errors</vt:lpstr>
      <vt:lpstr>Syntax Errors</vt:lpstr>
      <vt:lpstr>Can’t See Logs</vt:lpstr>
      <vt:lpstr>Run-time Errors</vt:lpstr>
      <vt:lpstr>Case Study: Heat Transfer</vt:lpstr>
      <vt:lpstr>Size of Data Types</vt:lpstr>
      <vt:lpstr>Size of Data Types</vt:lpstr>
      <vt:lpstr>Practice Exercise 1</vt:lpstr>
      <vt:lpstr>Practice Exercise 2</vt:lpstr>
      <vt:lpstr>Practice Exercise 2…</vt:lpstr>
      <vt:lpstr>General Problems</vt:lpstr>
      <vt:lpstr>General Problems</vt:lpstr>
      <vt:lpstr>General Problems</vt:lpstr>
      <vt:lpstr>General Problems</vt:lpstr>
      <vt:lpstr>General Problems</vt:lpstr>
      <vt:lpstr>General Problems</vt:lpstr>
      <vt:lpstr>General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CCE20003  PROGRAMMING I Lecture 6</dc:title>
  <dc:creator>shinsy</dc:creator>
  <cp:lastModifiedBy>HP</cp:lastModifiedBy>
  <cp:revision>257</cp:revision>
  <dcterms:created xsi:type="dcterms:W3CDTF">2015-01-20T03:51:45Z</dcterms:created>
  <dcterms:modified xsi:type="dcterms:W3CDTF">2017-03-08T05:50:57Z</dcterms:modified>
</cp:coreProperties>
</file>